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8" r:id="rId3"/>
    <p:sldId id="257" r:id="rId4"/>
    <p:sldId id="271" r:id="rId5"/>
    <p:sldId id="263" r:id="rId6"/>
    <p:sldId id="258" r:id="rId7"/>
    <p:sldId id="265" r:id="rId8"/>
    <p:sldId id="262" r:id="rId9"/>
    <p:sldId id="260" r:id="rId10"/>
    <p:sldId id="261" r:id="rId11"/>
    <p:sldId id="264" r:id="rId12"/>
    <p:sldId id="259" r:id="rId13"/>
    <p:sldId id="266" r:id="rId14"/>
    <p:sldId id="269" r:id="rId15"/>
    <p:sldId id="267" r:id="rId16"/>
    <p:sldId id="273" r:id="rId17"/>
    <p:sldId id="272" r:id="rId18"/>
    <p:sldId id="27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09"/>
    <p:restoredTop sz="96327"/>
  </p:normalViewPr>
  <p:slideViewPr>
    <p:cSldViewPr snapToGrid="0">
      <p:cViewPr varScale="1">
        <p:scale>
          <a:sx n="104" d="100"/>
          <a:sy n="104" d="100"/>
        </p:scale>
        <p:origin x="2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jpg>
</file>

<file path=ppt/media/image6.jp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civilrights.org/pubs/2015-1027/Predictive_Policing.pdf" TargetMode="External"/><Relationship Id="rId2" Type="http://schemas.openxmlformats.org/officeDocument/2006/relationships/hyperlink" Target="https://cde.ucr.cjis.gov/LATEST/webapp/#/pages/downloads#nibrs-download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tlasofsurveillance.org/atla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7000" b="-14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D350-92EE-0CD6-0F61-7D11432CD8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30400" y="3253024"/>
            <a:ext cx="8447558" cy="1086237"/>
          </a:xfrm>
          <a:gradFill>
            <a:gsLst>
              <a:gs pos="0">
                <a:schemeClr val="accent1">
                  <a:lumMod val="5000"/>
                  <a:lumOff val="95000"/>
                  <a:alpha val="1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/>
          <a:lstStyle/>
          <a:p>
            <a:r>
              <a:rPr lang="en-US" sz="6000" dirty="0"/>
              <a:t>Predictive policing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91257B-BBEA-2512-B145-A11AEA8F55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29426" y="4538170"/>
            <a:ext cx="3533148" cy="671139"/>
          </a:xfrm>
          <a:gradFill>
            <a:gsLst>
              <a:gs pos="0">
                <a:schemeClr val="accent1">
                  <a:lumMod val="5000"/>
                  <a:lumOff val="95000"/>
                  <a:alpha val="1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/>
          <a:lstStyle/>
          <a:p>
            <a:r>
              <a:rPr lang="en-US" sz="3200" dirty="0"/>
              <a:t>Is it effective?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952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2D9AB-A4ED-E48A-BE5E-813A8839D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predictive policing?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B26CD-561E-B89B-EB5F-C808F2F42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In theory:</a:t>
            </a:r>
          </a:p>
          <a:p>
            <a:pPr lvl="1"/>
            <a:r>
              <a:rPr lang="en-US" dirty="0"/>
              <a:t>The assumption that crime distribution isn’t random</a:t>
            </a:r>
          </a:p>
          <a:p>
            <a:pPr lvl="2"/>
            <a:r>
              <a:rPr lang="en-US" dirty="0"/>
              <a:t>Some believe patterns of crime can be predicted based on factors such as:</a:t>
            </a:r>
          </a:p>
          <a:p>
            <a:pPr lvl="3"/>
            <a:r>
              <a:rPr lang="en-US" dirty="0"/>
              <a:t>Environmental factors</a:t>
            </a:r>
          </a:p>
          <a:p>
            <a:pPr lvl="4"/>
            <a:r>
              <a:rPr lang="en-US" dirty="0"/>
              <a:t>Offenders intentionally select high reward low risk targets</a:t>
            </a:r>
          </a:p>
          <a:p>
            <a:pPr lvl="3"/>
            <a:r>
              <a:rPr lang="en-US" dirty="0"/>
              <a:t>Routine activities</a:t>
            </a:r>
          </a:p>
          <a:p>
            <a:pPr lvl="4"/>
            <a:r>
              <a:rPr lang="en-US" dirty="0"/>
              <a:t>Daily routines trifecta:</a:t>
            </a:r>
          </a:p>
          <a:p>
            <a:pPr lvl="5"/>
            <a:r>
              <a:rPr lang="en-US" dirty="0"/>
              <a:t>Motivated offenders – potential criminals</a:t>
            </a:r>
          </a:p>
          <a:p>
            <a:pPr lvl="5"/>
            <a:r>
              <a:rPr lang="en-US" dirty="0"/>
              <a:t>Suitable targets – personal items in a residence</a:t>
            </a:r>
          </a:p>
          <a:p>
            <a:pPr lvl="5"/>
            <a:r>
              <a:rPr lang="en-US" dirty="0"/>
              <a:t>Absence of capable guardians – people leaving home for the day</a:t>
            </a:r>
          </a:p>
          <a:p>
            <a:pPr lvl="3"/>
            <a:r>
              <a:rPr lang="en-US" dirty="0"/>
              <a:t>Soft targets</a:t>
            </a:r>
          </a:p>
          <a:p>
            <a:pPr lvl="4"/>
            <a:r>
              <a:rPr lang="en-US" dirty="0"/>
              <a:t>Easily victimized people, objects, or places</a:t>
            </a:r>
          </a:p>
          <a:p>
            <a:pPr lvl="5"/>
            <a:r>
              <a:rPr lang="en-US" dirty="0"/>
              <a:t>Elderly, unlocked vehicles, dimly lit residence or abandoned property</a:t>
            </a:r>
          </a:p>
          <a:p>
            <a:pPr lvl="3"/>
            <a:endParaRPr lang="en-US" dirty="0"/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916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A204626-2220-4678-A939-FD94EA7B53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AE2B8E-82DF-9961-AF02-27FB7486B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958837" cy="1485900"/>
          </a:xfrm>
        </p:spPr>
        <p:txBody>
          <a:bodyPr>
            <a:normAutofit/>
          </a:bodyPr>
          <a:lstStyle/>
          <a:p>
            <a:r>
              <a:rPr lang="en-US" dirty="0"/>
              <a:t>A few concerns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DA17D-06A5-24F3-BA53-B8D82F5B7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958837" cy="3581400"/>
          </a:xfrm>
        </p:spPr>
        <p:txBody>
          <a:bodyPr>
            <a:normAutofit/>
          </a:bodyPr>
          <a:lstStyle/>
          <a:p>
            <a:r>
              <a:rPr lang="en-US" sz="1500"/>
              <a:t>Some unanswered questions:</a:t>
            </a:r>
          </a:p>
          <a:p>
            <a:pPr lvl="1"/>
            <a:r>
              <a:rPr lang="en-US" sz="1500"/>
              <a:t>How do we correct biases in the data?</a:t>
            </a:r>
          </a:p>
          <a:p>
            <a:pPr lvl="1"/>
            <a:r>
              <a:rPr lang="en-US" sz="1500"/>
              <a:t>If it can’t be corrected, how does that affect predictions?</a:t>
            </a:r>
          </a:p>
          <a:p>
            <a:pPr lvl="1"/>
            <a:r>
              <a:rPr lang="en-US" sz="1500"/>
              <a:t>Who oversees the overseers? </a:t>
            </a:r>
          </a:p>
          <a:p>
            <a:pPr lvl="1"/>
            <a:r>
              <a:rPr lang="en-US" sz="1500"/>
              <a:t>How does police intervention based on predictions affect subsequent predictions?</a:t>
            </a:r>
          </a:p>
          <a:p>
            <a:pPr lvl="1"/>
            <a:r>
              <a:rPr lang="en-US" sz="1500"/>
              <a:t>Should the standard of reasonable suspicion be raised?</a:t>
            </a:r>
          </a:p>
          <a:p>
            <a:pPr lvl="1"/>
            <a:r>
              <a:rPr lang="en-US" sz="1500"/>
              <a:t>LAPD ended their program in 2021</a:t>
            </a:r>
          </a:p>
          <a:p>
            <a:pPr lvl="2"/>
            <a:r>
              <a:rPr lang="en-US" sz="1500"/>
              <a:t>Investigations revealed that the program led to over-policing of black and brown neighborhoods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97D8A6-1C5A-42B6-AE78-F3D0F9BDF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 descr="A black and white of a soldier&#10;&#10;Description automatically generated">
            <a:extLst>
              <a:ext uri="{FF2B5EF4-FFF2-40B4-BE49-F238E27FC236}">
                <a16:creationId xmlns:a16="http://schemas.microsoft.com/office/drawing/2014/main" id="{30A30F64-7794-FD93-AC1C-8CFB3CA75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340" y="1206685"/>
            <a:ext cx="3299579" cy="4443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097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52C10D-C7C1-4779-00B1-D9E57B458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sz="3700"/>
              <a:t>Has predictive policing made a quantifiable impact?</a:t>
            </a:r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388E24F6-05F7-1F39-2E96-A58955644C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29" r="48602" b="-1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91C68-2950-4C8B-4188-2A81FE5E7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dirty="0"/>
              <a:t>How has predictive policing affected crime rates?</a:t>
            </a:r>
          </a:p>
          <a:p>
            <a:r>
              <a:rPr lang="en-US" dirty="0"/>
              <a:t>What types of crime is predictive policing most effective against?</a:t>
            </a:r>
          </a:p>
          <a:p>
            <a:r>
              <a:rPr lang="en-US" dirty="0"/>
              <a:t>Is predictive policing more effective in some locations than it is in others?</a:t>
            </a:r>
          </a:p>
          <a:p>
            <a:r>
              <a:rPr lang="en-US" dirty="0"/>
              <a:t>Are males or females that commit crimes more likely to stop?</a:t>
            </a:r>
          </a:p>
        </p:txBody>
      </p:sp>
    </p:spTree>
    <p:extLst>
      <p:ext uri="{BB962C8B-B14F-4D97-AF65-F5344CB8AC3E}">
        <p14:creationId xmlns:p14="http://schemas.microsoft.com/office/powerpoint/2010/main" val="607096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E2B8A2D-F46F-4DA5-8AFF-BC57461C2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982D0-F3D8-1D9A-2ABC-A9B36119C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US" dirty="0"/>
              <a:t>Effect on crime rates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5F9BE-BD82-75FD-5958-AF75789CC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1428750"/>
            <a:ext cx="5793475" cy="2228850"/>
          </a:xfrm>
        </p:spPr>
        <p:txBody>
          <a:bodyPr>
            <a:normAutofit/>
          </a:bodyPr>
          <a:lstStyle/>
          <a:p>
            <a:r>
              <a:rPr lang="en-US" dirty="0"/>
              <a:t>Implemented in 2017 across 95 sheriff’s offices in Tennessee</a:t>
            </a:r>
          </a:p>
          <a:p>
            <a:r>
              <a:rPr lang="en-US" dirty="0"/>
              <a:t>Uptick in crime in 2018 followed by sharp decline</a:t>
            </a:r>
          </a:p>
          <a:p>
            <a:r>
              <a:rPr lang="en-US" dirty="0"/>
              <a:t>Graphs suggest that predictive policing is having a positive effect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2BAD85-00E4-4D0A-993C-8372E78E1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 descr="A graph with blue lines&#10;&#10;Description automatically generated">
            <a:extLst>
              <a:ext uri="{FF2B5EF4-FFF2-40B4-BE49-F238E27FC236}">
                <a16:creationId xmlns:a16="http://schemas.microsoft.com/office/drawing/2014/main" id="{8F90C633-D990-E219-D494-52BB417AD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729" y="643467"/>
            <a:ext cx="3606800" cy="27051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7" name="Picture 6" descr="A graph of blue bars&#10;&#10;Description automatically generated with medium confidence">
            <a:extLst>
              <a:ext uri="{FF2B5EF4-FFF2-40B4-BE49-F238E27FC236}">
                <a16:creationId xmlns:a16="http://schemas.microsoft.com/office/drawing/2014/main" id="{691B0F8D-6F5B-ABE2-D59A-20ABD709A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8729" y="3509434"/>
            <a:ext cx="3606800" cy="27051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2C63A9B-6162-2868-9638-3042173488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8304" y="3657600"/>
            <a:ext cx="2184794" cy="278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949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F5096-506D-33B3-8ED3-BFBD1CF55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571" y="4799453"/>
            <a:ext cx="7408740" cy="1485900"/>
          </a:xfrm>
        </p:spPr>
        <p:txBody>
          <a:bodyPr>
            <a:normAutofit/>
          </a:bodyPr>
          <a:lstStyle/>
          <a:p>
            <a:r>
              <a:rPr lang="en-US" sz="4000" dirty="0"/>
              <a:t>Effect on locations of crimes</a:t>
            </a:r>
          </a:p>
        </p:txBody>
      </p:sp>
      <p:sp>
        <p:nvSpPr>
          <p:cNvPr id="5" name="Content Placeholder 10">
            <a:extLst>
              <a:ext uri="{FF2B5EF4-FFF2-40B4-BE49-F238E27FC236}">
                <a16:creationId xmlns:a16="http://schemas.microsoft.com/office/drawing/2014/main" id="{B5A6062F-5DA7-0527-4158-0755589B5A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527" y="5410315"/>
            <a:ext cx="7883116" cy="3581400"/>
          </a:xfrm>
        </p:spPr>
        <p:txBody>
          <a:bodyPr>
            <a:normAutofit/>
          </a:bodyPr>
          <a:lstStyle/>
          <a:p>
            <a:r>
              <a:rPr lang="en-US" sz="2800" dirty="0"/>
              <a:t>In general, trending downward</a:t>
            </a:r>
          </a:p>
          <a:p>
            <a:r>
              <a:rPr lang="en-US" sz="2800" dirty="0"/>
              <a:t>Liquor stores, industrial sites, and freight terminals saw some of the sharpest increases</a:t>
            </a:r>
          </a:p>
        </p:txBody>
      </p:sp>
      <p:pic>
        <p:nvPicPr>
          <p:cNvPr id="6" name="Picture 5" descr="A table of numbers and text&#10;&#10;Description automatically generated with medium confidence">
            <a:extLst>
              <a:ext uri="{FF2B5EF4-FFF2-40B4-BE49-F238E27FC236}">
                <a16:creationId xmlns:a16="http://schemas.microsoft.com/office/drawing/2014/main" id="{49AA0A29-AE58-4E1B-B20E-1DC6DAA7A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5961" y="764"/>
            <a:ext cx="3270963" cy="3339965"/>
          </a:xfrm>
          <a:prstGeom prst="rect">
            <a:avLst/>
          </a:prstGeom>
        </p:spPr>
      </p:pic>
      <p:pic>
        <p:nvPicPr>
          <p:cNvPr id="8" name="Picture 7" descr="A screenshot of a data&#10;&#10;Description automatically generated">
            <a:extLst>
              <a:ext uri="{FF2B5EF4-FFF2-40B4-BE49-F238E27FC236}">
                <a16:creationId xmlns:a16="http://schemas.microsoft.com/office/drawing/2014/main" id="{DF8188BC-C820-F777-A914-B6CF3D3AC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6908" y="3328048"/>
            <a:ext cx="3270962" cy="3581400"/>
          </a:xfrm>
          <a:prstGeom prst="rect">
            <a:avLst/>
          </a:prstGeom>
        </p:spPr>
      </p:pic>
      <p:pic>
        <p:nvPicPr>
          <p:cNvPr id="10" name="Picture 9" descr="A graph of a number of indents&#10;&#10;Description automatically generated with medium confidence">
            <a:extLst>
              <a:ext uri="{FF2B5EF4-FFF2-40B4-BE49-F238E27FC236}">
                <a16:creationId xmlns:a16="http://schemas.microsoft.com/office/drawing/2014/main" id="{310FFDE8-5655-9AA4-86B7-852D734F46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979" y="893430"/>
            <a:ext cx="8055132" cy="393373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0DE8A98-2A5D-643F-6B14-BA13E1E1E0CE}"/>
              </a:ext>
            </a:extLst>
          </p:cNvPr>
          <p:cNvSpPr txBox="1"/>
          <p:nvPr/>
        </p:nvSpPr>
        <p:spPr>
          <a:xfrm>
            <a:off x="1394687" y="184730"/>
            <a:ext cx="66981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Top 10 Locations for Reported Crimes</a:t>
            </a:r>
          </a:p>
        </p:txBody>
      </p:sp>
    </p:spTree>
    <p:extLst>
      <p:ext uri="{BB962C8B-B14F-4D97-AF65-F5344CB8AC3E}">
        <p14:creationId xmlns:p14="http://schemas.microsoft.com/office/powerpoint/2010/main" val="24302928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6C0490-6162-C707-162B-320392AC2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633" y="178806"/>
            <a:ext cx="4093084" cy="1097733"/>
          </a:xfrm>
        </p:spPr>
        <p:txBody>
          <a:bodyPr>
            <a:normAutofit/>
          </a:bodyPr>
          <a:lstStyle/>
          <a:p>
            <a:r>
              <a:rPr lang="en-US" sz="3600" dirty="0"/>
              <a:t>Effect on different types of crimes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9AB1E12-0C11-19C4-0EF4-DC0E5A766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633" y="1160166"/>
            <a:ext cx="4093084" cy="2334472"/>
          </a:xfrm>
        </p:spPr>
        <p:txBody>
          <a:bodyPr>
            <a:normAutofit/>
          </a:bodyPr>
          <a:lstStyle/>
          <a:p>
            <a:r>
              <a:rPr lang="en-US" sz="1600" dirty="0"/>
              <a:t>In general, trending downward</a:t>
            </a:r>
          </a:p>
          <a:p>
            <a:r>
              <a:rPr lang="en-US" sz="1600" dirty="0"/>
              <a:t>Except for the spike in criminal activity in 2018, the various types of crime appear to have been trending downwards since the implementation of predictive policing.</a:t>
            </a:r>
          </a:p>
          <a:p>
            <a:endParaRPr lang="en-US" sz="1600" dirty="0"/>
          </a:p>
        </p:txBody>
      </p:sp>
      <p:pic>
        <p:nvPicPr>
          <p:cNvPr id="4" name="Picture 3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A37C3265-D9E6-C06B-B113-DFDCE500CA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973" y="120536"/>
            <a:ext cx="5764217" cy="4161753"/>
          </a:xfrm>
          <a:prstGeom prst="rect">
            <a:avLst/>
          </a:prstGeom>
        </p:spPr>
      </p:pic>
      <p:pic>
        <p:nvPicPr>
          <p:cNvPr id="5" name="Picture 4" descr="A screenshot of a table&#10;&#10;Description automatically generated">
            <a:extLst>
              <a:ext uri="{FF2B5EF4-FFF2-40B4-BE49-F238E27FC236}">
                <a16:creationId xmlns:a16="http://schemas.microsoft.com/office/drawing/2014/main" id="{38261D95-FC0A-8D60-25AD-9DDDBFA65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895" y="2825250"/>
            <a:ext cx="3779215" cy="3833209"/>
          </a:xfrm>
          <a:prstGeom prst="rect">
            <a:avLst/>
          </a:prstGeom>
        </p:spPr>
      </p:pic>
      <p:pic>
        <p:nvPicPr>
          <p:cNvPr id="6" name="Picture 5" descr="A pie chart with numbers and text&#10;&#10;Description automatically generated">
            <a:extLst>
              <a:ext uri="{FF2B5EF4-FFF2-40B4-BE49-F238E27FC236}">
                <a16:creationId xmlns:a16="http://schemas.microsoft.com/office/drawing/2014/main" id="{CE99AAB0-40D0-B83F-FC53-48D56548A9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6354" y="4164594"/>
            <a:ext cx="6098013" cy="2593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152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E3C63-5582-58AE-5FE8-D307DE8C1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Incidents per month for 2022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80D9D-18A1-9040-2970-CCCF82175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2521391"/>
            <a:ext cx="4648954" cy="284731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/>
              <a:t>According to our collection of data from Tennessee, the trend appears to be showing a gradual decrease in reported criminal activity. </a:t>
            </a:r>
          </a:p>
        </p:txBody>
      </p:sp>
      <p:pic>
        <p:nvPicPr>
          <p:cNvPr id="5" name="Picture 4" descr="A graph of numbers and lines&#10;&#10;Description automatically generated">
            <a:extLst>
              <a:ext uri="{FF2B5EF4-FFF2-40B4-BE49-F238E27FC236}">
                <a16:creationId xmlns:a16="http://schemas.microsoft.com/office/drawing/2014/main" id="{4B192F36-7C1F-C3F7-1931-74B4B27C6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8306" y="1671946"/>
            <a:ext cx="5385827" cy="470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431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DB74EB-2A7D-443D-B969-8BF48F993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321FB-6DD1-3FC3-A0D7-CA097D93B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340" y="639704"/>
            <a:ext cx="3299579" cy="5577840"/>
          </a:xfrm>
        </p:spPr>
        <p:txBody>
          <a:bodyPr anchor="ctr">
            <a:normAutofit/>
          </a:bodyPr>
          <a:lstStyle/>
          <a:p>
            <a:r>
              <a:rPr lang="en-US" dirty="0"/>
              <a:t>T-Test Results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036E77-5F7B-494E-A117-FEA947B35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1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Content Placeholder 4" descr="A computer code with a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659B68D1-9498-620B-6C3B-796854D5F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886" y="4263924"/>
            <a:ext cx="6072344" cy="8784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134DA7-FFC9-5C7D-EE9E-C4AAEF9C3778}"/>
              </a:ext>
            </a:extLst>
          </p:cNvPr>
          <p:cNvSpPr txBox="1"/>
          <p:nvPr/>
        </p:nvSpPr>
        <p:spPr>
          <a:xfrm>
            <a:off x="666828" y="921859"/>
            <a:ext cx="595947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01752">
              <a:spcAft>
                <a:spcPts val="600"/>
              </a:spcAft>
            </a:pPr>
            <a:r>
              <a:rPr lang="en-US"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By running the T-Test to compare 2015 crime statistics against 2022 crime statistics we find a p-value of 0.7776. With the evidence of significant change, we may reject the null hypothesis as crime does appear to be affected by predictive policing.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237566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69702-B4A9-AAFD-6FF0-8F2A65A79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EF2A6-0B90-B751-4BAE-BA5CB7A9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32914"/>
            <a:ext cx="9601200" cy="4341137"/>
          </a:xfrm>
        </p:spPr>
        <p:txBody>
          <a:bodyPr/>
          <a:lstStyle/>
          <a:p>
            <a:r>
              <a:rPr lang="en-US" dirty="0"/>
              <a:t>Data sources:</a:t>
            </a:r>
          </a:p>
          <a:p>
            <a:pPr lvl="1"/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https://cde.ucr.cjis.gov/LATEST/webapp/#/pages/downloads#nibrs-downloads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Predictive Policing:</a:t>
            </a:r>
          </a:p>
          <a:p>
            <a:pPr lvl="1"/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https://www.datacivilrights.org/pubs/2015-1027/Predictive_Policing.pdf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“Predictive Policing” by Sarah </a:t>
            </a:r>
            <a:r>
              <a:rPr lang="en-US" sz="1800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Brayne</a:t>
            </a:r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Alex </a:t>
            </a:r>
            <a:r>
              <a:rPr lang="en-US" sz="1800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Rosenblat</a:t>
            </a:r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and Danah Boyd</a:t>
            </a:r>
          </a:p>
          <a:p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Predictive</a:t>
            </a:r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Policing Hub Map:</a:t>
            </a:r>
          </a:p>
          <a:p>
            <a:pPr lvl="1"/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https://atlasofsurveillance.org/atlas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Atlas of Surveillance; Documenting Police Tech in Our Communities with Open Source Research</a:t>
            </a:r>
          </a:p>
          <a:p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Other Such Charts &amp; Graphs:</a:t>
            </a:r>
          </a:p>
          <a:p>
            <a:pPr lvl="1"/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Cleaned, arranged, and visually analyzed by Kenny Ross, Ray Lamas, &amp; Edward Melville</a:t>
            </a:r>
          </a:p>
        </p:txBody>
      </p:sp>
    </p:spTree>
    <p:extLst>
      <p:ext uri="{BB962C8B-B14F-4D97-AF65-F5344CB8AC3E}">
        <p14:creationId xmlns:p14="http://schemas.microsoft.com/office/powerpoint/2010/main" val="122167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C6AE9-B2F2-3C6F-1800-1EB040A9A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Null vs. alternative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04FE6-D1D8-CD48-4A0C-66EBDEB48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Null:</a:t>
            </a:r>
          </a:p>
          <a:p>
            <a:pPr lvl="1"/>
            <a:r>
              <a:rPr lang="en-US" dirty="0"/>
              <a:t>Predictive policing has no effect on crime rates</a:t>
            </a:r>
          </a:p>
          <a:p>
            <a:r>
              <a:rPr lang="en-US" dirty="0"/>
              <a:t>Alternative:</a:t>
            </a:r>
          </a:p>
          <a:p>
            <a:pPr lvl="1"/>
            <a:r>
              <a:rPr lang="en-US" dirty="0"/>
              <a:t>Predictive policing does affect crime rates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751603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904725-C118-E551-AC25-4DFFFC4FF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What is predictive policing?</a:t>
            </a:r>
          </a:p>
        </p:txBody>
      </p:sp>
      <p:pic>
        <p:nvPicPr>
          <p:cNvPr id="5" name="Picture 4" descr="A person looking at an object on a table&#10;&#10;Description automatically generated">
            <a:extLst>
              <a:ext uri="{FF2B5EF4-FFF2-40B4-BE49-F238E27FC236}">
                <a16:creationId xmlns:a16="http://schemas.microsoft.com/office/drawing/2014/main" id="{9D2AF85D-3530-74F2-3173-9DE0BBBD8A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60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122F4-FC10-0F8C-7EB9-51EB3FC092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sz="1400"/>
              <a:t>Predictive policing – refers to the use of analytical techniques by law enforcement to make statistical predictions about potential criminal activity.</a:t>
            </a:r>
          </a:p>
          <a:p>
            <a:pPr lvl="1"/>
            <a:endParaRPr lang="en-US" sz="1400"/>
          </a:p>
          <a:p>
            <a:pPr lvl="1"/>
            <a:r>
              <a:rPr lang="en-US" sz="1400"/>
              <a:t>Can involve either predicting people or events/locations</a:t>
            </a:r>
          </a:p>
          <a:p>
            <a:pPr lvl="2"/>
            <a:r>
              <a:rPr lang="en-US" sz="1400"/>
              <a:t>i.e. perpetrators and victims or types of crimes</a:t>
            </a:r>
          </a:p>
          <a:p>
            <a:pPr lvl="3"/>
            <a:r>
              <a:rPr lang="en-US" sz="1400"/>
              <a:t>Individuals likely to be victims or perpetrators of crimes</a:t>
            </a:r>
          </a:p>
          <a:p>
            <a:pPr lvl="3"/>
            <a:r>
              <a:rPr lang="en-US" sz="1400"/>
              <a:t>Predicting when and where crimes are likely to occur (most common)</a:t>
            </a:r>
          </a:p>
          <a:p>
            <a:pPr lvl="1"/>
            <a:endParaRPr lang="en-US" sz="1400"/>
          </a:p>
          <a:p>
            <a:pPr lvl="1"/>
            <a:r>
              <a:rPr lang="en-US" sz="1400"/>
              <a:t>Uses “big data” to isolate patterns vs. an officer’s “hunch”</a:t>
            </a:r>
          </a:p>
          <a:p>
            <a:pPr lvl="2"/>
            <a:r>
              <a:rPr lang="en-US" sz="1400"/>
              <a:t>Gather (identify useful data), clean, analyze, action</a:t>
            </a:r>
          </a:p>
        </p:txBody>
      </p:sp>
    </p:spTree>
    <p:extLst>
      <p:ext uri="{BB962C8B-B14F-4D97-AF65-F5344CB8AC3E}">
        <p14:creationId xmlns:p14="http://schemas.microsoft.com/office/powerpoint/2010/main" val="538525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79734-89B2-5765-4886-2B40A0B88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788875" cy="817076"/>
          </a:xfrm>
        </p:spPr>
        <p:txBody>
          <a:bodyPr>
            <a:normAutofit/>
          </a:bodyPr>
          <a:lstStyle/>
          <a:p>
            <a:r>
              <a:rPr lang="en-US" dirty="0"/>
              <a:t>Sample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70878-DB75-608C-6B21-D945EABC7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389707"/>
            <a:ext cx="9601200" cy="88271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Upon investigation we became aware of a considerable collection of predictive policing hubs in the state of Tennessee.</a:t>
            </a:r>
          </a:p>
        </p:txBody>
      </p:sp>
      <p:pic>
        <p:nvPicPr>
          <p:cNvPr id="5" name="Picture 4" descr="A map of the united states&#10;&#10;Description automatically generated">
            <a:extLst>
              <a:ext uri="{FF2B5EF4-FFF2-40B4-BE49-F238E27FC236}">
                <a16:creationId xmlns:a16="http://schemas.microsoft.com/office/drawing/2014/main" id="{40EBC084-66F5-B852-8BFD-16CCE62D8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319" y="2206782"/>
            <a:ext cx="5601592" cy="2974689"/>
          </a:xfrm>
          <a:prstGeom prst="rect">
            <a:avLst/>
          </a:prstGeom>
        </p:spPr>
      </p:pic>
      <p:pic>
        <p:nvPicPr>
          <p:cNvPr id="7" name="Picture 6" descr="A map of the united states&#10;&#10;Description automatically generated">
            <a:extLst>
              <a:ext uri="{FF2B5EF4-FFF2-40B4-BE49-F238E27FC236}">
                <a16:creationId xmlns:a16="http://schemas.microsoft.com/office/drawing/2014/main" id="{B38C5915-6AC7-BE4D-8288-8BBD263756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2911" y="3603279"/>
            <a:ext cx="5454358" cy="305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990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61D8973-EAA9-459A-AF59-BBB4233D6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1ED24-A275-FB07-46A1-3AA2E6EBF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US"/>
              <a:t>Predictive policing model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69ED8-64B3-710E-0B66-BB258B372B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793475" cy="3581400"/>
          </a:xfrm>
        </p:spPr>
        <p:txBody>
          <a:bodyPr>
            <a:normAutofit/>
          </a:bodyPr>
          <a:lstStyle/>
          <a:p>
            <a:r>
              <a:rPr lang="en-US" sz="1000" dirty="0"/>
              <a:t>Four stages:</a:t>
            </a:r>
          </a:p>
          <a:p>
            <a:pPr lvl="1"/>
            <a:r>
              <a:rPr lang="en-US" sz="1000" dirty="0"/>
              <a:t>Data collection</a:t>
            </a:r>
          </a:p>
          <a:p>
            <a:pPr lvl="2"/>
            <a:r>
              <a:rPr lang="en-US" sz="1000" dirty="0"/>
              <a:t>Historical data such as when, where, and type - simple</a:t>
            </a:r>
          </a:p>
          <a:p>
            <a:pPr lvl="2"/>
            <a:r>
              <a:rPr lang="en-US" sz="1000" dirty="0"/>
              <a:t>Seasonality and neighborhood composition – more complex</a:t>
            </a:r>
          </a:p>
          <a:p>
            <a:pPr lvl="1"/>
            <a:r>
              <a:rPr lang="en-US" sz="1000" dirty="0"/>
              <a:t>Data analysis</a:t>
            </a:r>
          </a:p>
          <a:p>
            <a:pPr lvl="2"/>
            <a:r>
              <a:rPr lang="en-US" sz="1000" dirty="0"/>
              <a:t>Agencies decide which method to use</a:t>
            </a:r>
          </a:p>
          <a:p>
            <a:pPr lvl="3"/>
            <a:r>
              <a:rPr lang="en-US" sz="1000" dirty="0"/>
              <a:t>They must consider type of crime to target and resources</a:t>
            </a:r>
          </a:p>
          <a:p>
            <a:pPr lvl="1"/>
            <a:r>
              <a:rPr lang="en-US" sz="1000" dirty="0"/>
              <a:t>Police intervention</a:t>
            </a:r>
          </a:p>
          <a:p>
            <a:pPr lvl="2"/>
            <a:r>
              <a:rPr lang="en-US" sz="1000" dirty="0"/>
              <a:t>Supervisors use forecasts to deploy officers</a:t>
            </a:r>
          </a:p>
          <a:p>
            <a:pPr lvl="2"/>
            <a:r>
              <a:rPr lang="en-US" sz="1000" dirty="0"/>
              <a:t>Information is sometimes distributed during briefings</a:t>
            </a:r>
          </a:p>
          <a:p>
            <a:pPr lvl="2"/>
            <a:r>
              <a:rPr lang="en-US" sz="1000" dirty="0"/>
              <a:t>Every act of predictive policing creates new data</a:t>
            </a:r>
          </a:p>
          <a:p>
            <a:pPr lvl="1"/>
            <a:r>
              <a:rPr lang="en-US" sz="1000" dirty="0"/>
              <a:t>Target response</a:t>
            </a:r>
          </a:p>
          <a:p>
            <a:pPr lvl="2"/>
            <a:r>
              <a:rPr lang="en-US" sz="1000" dirty="0"/>
              <a:t>Ebb and flow of police intervention and response of citizens</a:t>
            </a:r>
          </a:p>
          <a:p>
            <a:pPr lvl="2"/>
            <a:r>
              <a:rPr lang="en-US" sz="1000" dirty="0"/>
              <a:t>Crime deterrent, or displacement?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BEA8A33-C0D0-416D-8359-724B8828C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 descr="A person standing next to a car&#10;&#10;Description automatically generated">
            <a:extLst>
              <a:ext uri="{FF2B5EF4-FFF2-40B4-BE49-F238E27FC236}">
                <a16:creationId xmlns:a16="http://schemas.microsoft.com/office/drawing/2014/main" id="{174837EC-7B91-34DC-AE98-617293AD2C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437" r="30478"/>
          <a:stretch/>
        </p:blipFill>
        <p:spPr>
          <a:xfrm>
            <a:off x="7612260" y="10"/>
            <a:ext cx="457973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415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B7BC49-FB81-E6D9-261D-3DD73C83D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Location based predictive policing</a:t>
            </a:r>
          </a:p>
        </p:txBody>
      </p:sp>
      <p:pic>
        <p:nvPicPr>
          <p:cNvPr id="5" name="Picture 4" descr="A group of people holding signs&#10;&#10;Description automatically generated">
            <a:extLst>
              <a:ext uri="{FF2B5EF4-FFF2-40B4-BE49-F238E27FC236}">
                <a16:creationId xmlns:a16="http://schemas.microsoft.com/office/drawing/2014/main" id="{431E865E-D74D-FBAC-6408-9FC9A7FE43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14" r="30517" b="-1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18BD9-39A6-7052-D15E-CDD1B21F6C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sz="1700"/>
              <a:t>How it works:</a:t>
            </a:r>
          </a:p>
          <a:p>
            <a:pPr lvl="1"/>
            <a:r>
              <a:rPr lang="en-US" sz="1700"/>
              <a:t>Retrospective to be proactive</a:t>
            </a:r>
          </a:p>
          <a:p>
            <a:pPr lvl="2"/>
            <a:r>
              <a:rPr lang="en-US" sz="1700"/>
              <a:t>i.e. residences that are repeatedly burglarized at night</a:t>
            </a:r>
          </a:p>
          <a:p>
            <a:pPr lvl="3"/>
            <a:r>
              <a:rPr lang="en-US" sz="1700"/>
              <a:t>Near-repeat theory suggests crime is more likely to happen in an area after a crime has occurred there</a:t>
            </a:r>
          </a:p>
          <a:p>
            <a:pPr lvl="3"/>
            <a:r>
              <a:rPr lang="en-US" sz="1700"/>
              <a:t>Offenders focus on familiar areas</a:t>
            </a:r>
          </a:p>
          <a:p>
            <a:pPr lvl="4"/>
            <a:r>
              <a:rPr lang="en-US" sz="1700"/>
              <a:t>Safe to assume that crime will continue without police intervention</a:t>
            </a:r>
          </a:p>
          <a:p>
            <a:pPr lvl="4"/>
            <a:r>
              <a:rPr lang="en-US" sz="1700"/>
              <a:t>May displace criminals instead of stopping them</a:t>
            </a:r>
          </a:p>
        </p:txBody>
      </p:sp>
    </p:spTree>
    <p:extLst>
      <p:ext uri="{BB962C8B-B14F-4D97-AF65-F5344CB8AC3E}">
        <p14:creationId xmlns:p14="http://schemas.microsoft.com/office/powerpoint/2010/main" val="781927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E544C-B0D9-E31D-60C1-3AFD4D065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sz="3400"/>
              <a:t>Does location based predictive policing differ from hot spot policing? </a:t>
            </a:r>
          </a:p>
        </p:txBody>
      </p:sp>
      <p:pic>
        <p:nvPicPr>
          <p:cNvPr id="7" name="Picture 6" descr="A police car with lights on&#10;&#10;Description automatically generated">
            <a:extLst>
              <a:ext uri="{FF2B5EF4-FFF2-40B4-BE49-F238E27FC236}">
                <a16:creationId xmlns:a16="http://schemas.microsoft.com/office/drawing/2014/main" id="{D5A361B7-A929-AED7-913E-5A84728C05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05" r="40126" b="-1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8DED8-1264-3614-4C8C-0341CC261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dirty="0"/>
              <a:t>Key differences:</a:t>
            </a:r>
          </a:p>
          <a:p>
            <a:pPr lvl="1"/>
            <a:r>
              <a:rPr lang="en-US" dirty="0"/>
              <a:t>1) Hot spot policing uses density maps to plot crimes</a:t>
            </a:r>
          </a:p>
          <a:p>
            <a:pPr lvl="2"/>
            <a:r>
              <a:rPr lang="en-US" dirty="0"/>
              <a:t>Predictive boxes are generated by algorithms</a:t>
            </a:r>
          </a:p>
          <a:p>
            <a:pPr lvl="1"/>
            <a:r>
              <a:rPr lang="en-US" dirty="0"/>
              <a:t>2) Predictive algorithms are shrouded in secrecy</a:t>
            </a:r>
          </a:p>
          <a:p>
            <a:pPr lvl="2"/>
            <a:r>
              <a:rPr lang="en-US" dirty="0"/>
              <a:t>Officers generally understand heat maps</a:t>
            </a:r>
          </a:p>
          <a:p>
            <a:pPr lvl="1"/>
            <a:r>
              <a:rPr lang="en-US" dirty="0"/>
              <a:t>3) Hot spot policing is retrospective</a:t>
            </a:r>
          </a:p>
          <a:p>
            <a:pPr lvl="2"/>
            <a:r>
              <a:rPr lang="en-US" dirty="0"/>
              <a:t>Predictive policing may help to predict crime where it hasn’t occurred before</a:t>
            </a:r>
          </a:p>
        </p:txBody>
      </p:sp>
    </p:spTree>
    <p:extLst>
      <p:ext uri="{BB962C8B-B14F-4D97-AF65-F5344CB8AC3E}">
        <p14:creationId xmlns:p14="http://schemas.microsoft.com/office/powerpoint/2010/main" val="3476531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37E899-1A26-449D-9A99-B8D7B9564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23BA9E-DF78-366B-F3E5-3A031F5DE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Person-based predictive policing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9023BA4-63D6-4B04-BC2C-6D126A230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4E98D1-8DED-76BB-2B88-728130C7B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dirty="0"/>
              <a:t>How it works:</a:t>
            </a:r>
          </a:p>
          <a:p>
            <a:pPr lvl="1"/>
            <a:r>
              <a:rPr lang="en-US" dirty="0"/>
              <a:t>Law enforcement attempts to predict individuals or groups that may be victims or offenders</a:t>
            </a:r>
          </a:p>
          <a:p>
            <a:pPr lvl="2"/>
            <a:r>
              <a:rPr lang="en-US" dirty="0"/>
              <a:t>Social network analysis </a:t>
            </a:r>
          </a:p>
          <a:p>
            <a:pPr lvl="2"/>
            <a:r>
              <a:rPr lang="en-US" dirty="0"/>
              <a:t>Regression models using risk factors</a:t>
            </a:r>
          </a:p>
          <a:p>
            <a:r>
              <a:rPr lang="en-US" dirty="0"/>
              <a:t>Issues with person-based policing:</a:t>
            </a:r>
          </a:p>
          <a:p>
            <a:pPr lvl="1"/>
            <a:r>
              <a:rPr lang="en-US" dirty="0"/>
              <a:t>Risk for individuals with no criminal record?</a:t>
            </a:r>
          </a:p>
          <a:p>
            <a:pPr lvl="2"/>
            <a:r>
              <a:rPr lang="en-US" dirty="0"/>
              <a:t>People that are identified as high risk by certain factors could be targeted</a:t>
            </a:r>
          </a:p>
        </p:txBody>
      </p:sp>
    </p:spTree>
    <p:extLst>
      <p:ext uri="{BB962C8B-B14F-4D97-AF65-F5344CB8AC3E}">
        <p14:creationId xmlns:p14="http://schemas.microsoft.com/office/powerpoint/2010/main" val="3019498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37E899-1A26-449D-9A99-B8D7B9564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2F7BAF-F174-8EBC-2784-0F272102A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Why predictive policing?</a:t>
            </a:r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3F1DB734-A779-8C8A-2E2C-1EB62CFE69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464" r="20742" b="-1"/>
          <a:stretch/>
        </p:blipFill>
        <p:spPr>
          <a:xfrm>
            <a:off x="-1" y="10"/>
            <a:ext cx="4602146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9023BA4-63D6-4B04-BC2C-6D126A230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68279-45D0-5215-6A3E-A216000490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sz="1400"/>
              <a:t>Just as in countless  other fields, law enforcement is moving more towards data-driven decision making</a:t>
            </a:r>
          </a:p>
          <a:p>
            <a:pPr lvl="1"/>
            <a:r>
              <a:rPr lang="en-US" sz="1400" err="1"/>
              <a:t>Actuarials</a:t>
            </a:r>
            <a:r>
              <a:rPr lang="en-US" sz="1400"/>
              <a:t> have existed in law enforcement  for close to a century</a:t>
            </a:r>
          </a:p>
          <a:p>
            <a:pPr lvl="2"/>
            <a:r>
              <a:rPr lang="en-US" sz="1400"/>
              <a:t>Ernest Burgess of the Chicago School of sociology</a:t>
            </a:r>
          </a:p>
          <a:p>
            <a:pPr lvl="3"/>
            <a:r>
              <a:rPr lang="en-US" sz="1400"/>
              <a:t>Created a parole prediction instrument to calculate the probability of reoffending</a:t>
            </a:r>
          </a:p>
          <a:p>
            <a:pPr lvl="1"/>
            <a:r>
              <a:rPr lang="en-US" sz="1400"/>
              <a:t>Shift towards predictive policing methods </a:t>
            </a:r>
          </a:p>
          <a:p>
            <a:pPr lvl="2"/>
            <a:r>
              <a:rPr lang="en-US" sz="1400"/>
              <a:t>Gained traction in the 1990s, but popularity increased rapidly in the late 2000s</a:t>
            </a:r>
          </a:p>
          <a:p>
            <a:pPr lvl="3"/>
            <a:r>
              <a:rPr lang="en-US" sz="1400"/>
              <a:t>Departments faced pressure to push crime rates lower</a:t>
            </a:r>
          </a:p>
          <a:p>
            <a:pPr lvl="3"/>
            <a:r>
              <a:rPr lang="en-US" sz="1400"/>
              <a:t>Departments were also simultaneously pressured to allocate resources more efficiently</a:t>
            </a:r>
          </a:p>
          <a:p>
            <a:pPr lvl="3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58040606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3489</TotalTime>
  <Words>994</Words>
  <Application>Microsoft Office PowerPoint</Application>
  <PresentationFormat>Widescreen</PresentationFormat>
  <Paragraphs>122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Calibri</vt:lpstr>
      <vt:lpstr>Franklin Gothic Book</vt:lpstr>
      <vt:lpstr>Crop</vt:lpstr>
      <vt:lpstr>Predictive policing</vt:lpstr>
      <vt:lpstr>Null vs. alternative</vt:lpstr>
      <vt:lpstr>What is predictive policing?</vt:lpstr>
      <vt:lpstr>Sample Data</vt:lpstr>
      <vt:lpstr>Predictive policing model</vt:lpstr>
      <vt:lpstr>Location based predictive policing</vt:lpstr>
      <vt:lpstr>Does location based predictive policing differ from hot spot policing? </vt:lpstr>
      <vt:lpstr>Person-based predictive policing</vt:lpstr>
      <vt:lpstr>Why predictive policing?</vt:lpstr>
      <vt:lpstr>Why predictive policing?</vt:lpstr>
      <vt:lpstr>A few concerns</vt:lpstr>
      <vt:lpstr>Has predictive policing made a quantifiable impact?</vt:lpstr>
      <vt:lpstr>Effect on crime rates</vt:lpstr>
      <vt:lpstr>Effect on locations of crimes</vt:lpstr>
      <vt:lpstr>Effect on different types of crimes</vt:lpstr>
      <vt:lpstr>Incidents per month for 2022</vt:lpstr>
      <vt:lpstr>T-Test Results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Predictive policing</dc:title>
  <dc:creator>Ross, Kennard</dc:creator>
  <cp:lastModifiedBy>Edward Melville</cp:lastModifiedBy>
  <cp:revision>22</cp:revision>
  <dcterms:created xsi:type="dcterms:W3CDTF">2023-12-16T18:28:05Z</dcterms:created>
  <dcterms:modified xsi:type="dcterms:W3CDTF">2023-12-21T22:57:20Z</dcterms:modified>
</cp:coreProperties>
</file>

<file path=docProps/thumbnail.jpeg>
</file>